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2"/>
    <p:sldId id="986" r:id="rId3"/>
    <p:sldId id="991" r:id="rId4"/>
    <p:sldId id="992" r:id="rId5"/>
    <p:sldId id="993" r:id="rId6"/>
    <p:sldId id="994" r:id="rId7"/>
    <p:sldId id="995" r:id="rId8"/>
    <p:sldId id="1001" r:id="rId9"/>
    <p:sldId id="1002" r:id="rId10"/>
    <p:sldId id="996" r:id="rId11"/>
    <p:sldId id="997" r:id="rId12"/>
    <p:sldId id="987" r:id="rId13"/>
    <p:sldId id="989" r:id="rId14"/>
    <p:sldId id="998" r:id="rId15"/>
    <p:sldId id="999" r:id="rId16"/>
    <p:sldId id="1003" r:id="rId17"/>
    <p:sldId id="1000"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2025/5/27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训练五年级上册英语译林版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2025/5/27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215991"/>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5200" dirty="0">
                <a:solidFill>
                  <a:srgbClr val="70AD47">
                    <a:lumMod val="75000"/>
                  </a:srgbClr>
                </a:solidFill>
                <a:ea typeface="楷体" panose="02010609060101010101" pitchFamily="49" charset="-122"/>
                <a:cs typeface="Times New Roman" panose="02020603050405020304" pitchFamily="18" charset="0"/>
              </a:rPr>
              <a:t>Unit  6  My e-friend</a:t>
            </a:r>
            <a:r>
              <a:rPr lang="en-US" altLang="zh-CN" sz="5200" dirty="0" smtClean="0">
                <a:solidFill>
                  <a:srgbClr val="70AD47">
                    <a:lumMod val="75000"/>
                  </a:srgbClr>
                </a:solidFill>
                <a:ea typeface="楷体" panose="02010609060101010101" pitchFamily="49" charset="-122"/>
                <a:cs typeface="Times New Roman" panose="02020603050405020304" pitchFamily="18" charset="0"/>
              </a:rPr>
              <a:t/>
            </a:r>
            <a:br>
              <a:rPr lang="en-US" altLang="zh-CN" sz="5200" dirty="0" smtClean="0">
                <a:solidFill>
                  <a:srgbClr val="70AD47">
                    <a:lumMod val="75000"/>
                  </a:srgbClr>
                </a:solidFill>
                <a:ea typeface="楷体" panose="02010609060101010101" pitchFamily="49" charset="-122"/>
                <a:cs typeface="Times New Roman" panose="02020603050405020304" pitchFamily="18" charset="0"/>
              </a:rPr>
            </a:br>
            <a:r>
              <a:rPr lang="zh-CN" altLang="en-US" sz="4000" dirty="0">
                <a:solidFill>
                  <a:prstClr val="black"/>
                </a:solidFill>
                <a:cs typeface="Times New Roman" panose="02020603050405020304" pitchFamily="18" charset="0"/>
              </a:rPr>
              <a:t>主题阅读提</a:t>
            </a:r>
            <a:r>
              <a:rPr lang="zh-CN" altLang="en-US" sz="4000" dirty="0" smtClean="0">
                <a:solidFill>
                  <a:prstClr val="black"/>
                </a:solidFill>
                <a:cs typeface="Times New Roman" panose="02020603050405020304" pitchFamily="18" charset="0"/>
              </a:rPr>
              <a:t>优（</a:t>
            </a:r>
            <a:r>
              <a:rPr lang="en-US" altLang="zh-CN" sz="4000" dirty="0" smtClean="0">
                <a:solidFill>
                  <a:prstClr val="black"/>
                </a:solidFill>
                <a:cs typeface="Times New Roman" panose="02020603050405020304" pitchFamily="18" charset="0"/>
              </a:rPr>
              <a:t>2</a:t>
            </a:r>
            <a:r>
              <a:rPr lang="zh-CN" altLang="en-US" sz="4000" dirty="0" smtClean="0">
                <a:solidFill>
                  <a:prstClr val="black"/>
                </a:solidFill>
                <a:cs typeface="Times New Roman" panose="02020603050405020304" pitchFamily="18" charset="0"/>
              </a:rPr>
              <a:t>）</a:t>
            </a:r>
            <a:r>
              <a:rPr lang="en-US" altLang="zh-CN" sz="4000" dirty="0" smtClean="0">
                <a:solidFill>
                  <a:prstClr val="black"/>
                </a:solidFill>
                <a:cs typeface="Times New Roman" panose="02020603050405020304" pitchFamily="18" charset="0"/>
              </a:rPr>
              <a:t>  </a:t>
            </a:r>
            <a:r>
              <a:rPr lang="en-US" altLang="zh-CN" sz="4000" dirty="0">
                <a:solidFill>
                  <a:prstClr val="black"/>
                </a:solidFill>
                <a:cs typeface="Times New Roman" panose="02020603050405020304" pitchFamily="18" charset="0"/>
              </a:rPr>
              <a:t>Reading</a:t>
            </a:r>
            <a:endParaRPr lang="zh-CN" altLang="en-US" sz="40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阅读短文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is a tall tree in the forest. A little snail lives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bottom of the tree. One day, he wants to climb to the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top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tree and see the big world. He climbs slowly along the big trunk, and there he meets a naughty monkey. The monkey says that he has a long tail and he can climb fast. He thinks that the snail can’t climb to the top of the tree. The snail doesn’t care about the monkey’s words. He climbs again, step by step</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t11.jpg" descr="id:2147497038;FounderCES"/>
          <p:cNvPicPr/>
          <p:nvPr/>
        </p:nvPicPr>
        <p:blipFill>
          <a:blip r:embed="rId2"/>
          <a:stretch>
            <a:fillRect/>
          </a:stretch>
        </p:blipFill>
        <p:spPr>
          <a:xfrm>
            <a:off x="8667257" y="1772816"/>
            <a:ext cx="3179445" cy="1718945"/>
          </a:xfrm>
          <a:prstGeom prst="rect">
            <a:avLst/>
          </a:prstGeom>
        </p:spPr>
      </p:pic>
    </p:spTree>
    <p:extLst>
      <p:ext uri="{BB962C8B-B14F-4D97-AF65-F5344CB8AC3E}">
        <p14:creationId xmlns:p14="http://schemas.microsoft.com/office/powerpoint/2010/main" val="21367877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5400"/>
            <a:ext cx="11485848" cy="2677656"/>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sun shines brightly and it’s getting hotter. At this time, the snail sees a beautiful butterfly. The butterfly says that she has two wings and she can fly high, but the little snail doesn’t have any wings, so it’s very difficult for him to climb to the top of the tree.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449198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0315"/>
            <a:ext cx="11485848" cy="3892861"/>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snail doesn’t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give</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climbs again, step by step. Then he sees a giraffe. The giraffe asks him to stop climbing, because he thinks that the snail isn’t tall and he doesn’t have a long neck and four long legs. He can’t climb to the top of the tree.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snail doesn’t stop. He just wants to try. At last, he reaches the top of the tree.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508255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48488" y="1201692"/>
            <a:ext cx="11498214" cy="2659356"/>
          </a:xfrm>
          <a:prstGeom prst="rect">
            <a:avLst/>
          </a:prstGeom>
        </p:spPr>
      </p:pic>
      <p:sp>
        <p:nvSpPr>
          <p:cNvPr id="2" name="内容占位符 1"/>
          <p:cNvSpPr>
            <a:spLocks noGrp="1"/>
          </p:cNvSpPr>
          <p:nvPr>
            <p:ph idx="1"/>
          </p:nvPr>
        </p:nvSpPr>
        <p:spPr>
          <a:xfrm>
            <a:off x="360854" y="1106160"/>
            <a:ext cx="11485848" cy="2677656"/>
          </a:xfrm>
        </p:spPr>
        <p:txBody>
          <a:bodyPr/>
          <a:lstStyle/>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snail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sne</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蜗牛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bottom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ɒ</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底部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top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ɒ</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顶部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trunk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ʌ</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ŋk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树干</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naughty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ɔ</a:t>
            </a:r>
            <a:r>
              <a:rPr lang="en-US" altLang="zh-CN" dirty="0" err="1">
                <a:solidFill>
                  <a:srgbClr val="000000"/>
                </a:solidFill>
                <a:latin typeface="Times New Roman" panose="02020603050405020304" pitchFamily="18" charset="0"/>
                <a:ea typeface="IPAPANNEW"/>
                <a:cs typeface="Times New Roman" panose="02020603050405020304" pitchFamily="18" charset="0"/>
              </a:rPr>
              <a:t>ː</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淘气的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step by step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一步一步地</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 about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关心，在意</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reach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a:t>
            </a:r>
            <a:r>
              <a:rPr lang="en-US" altLang="zh-CN" dirty="0" err="1">
                <a:solidFill>
                  <a:srgbClr val="000000"/>
                </a:solidFill>
                <a:latin typeface="Times New Roman" panose="02020603050405020304" pitchFamily="18" charset="0"/>
                <a:ea typeface="IPAPANNEW"/>
                <a:cs typeface="Times New Roman" panose="02020603050405020304" pitchFamily="18" charset="0"/>
              </a:rPr>
              <a:t>ː</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err="1">
                <a:solidFill>
                  <a:srgbClr val="000000"/>
                </a:solidFill>
                <a:latin typeface="Times New Roman" panose="02020603050405020304" pitchFamily="18" charset="0"/>
                <a:ea typeface="IPAPANNEW"/>
                <a:cs typeface="Times New Roman" panose="02020603050405020304" pitchFamily="18" charset="0"/>
              </a:rPr>
              <a:t>ʃ</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到达</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够得着</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478582" y="1106160"/>
            <a:ext cx="2064620" cy="720467"/>
          </a:xfrm>
          <a:prstGeom prst="rect">
            <a:avLst/>
          </a:prstGeom>
        </p:spPr>
      </p:pic>
    </p:spTree>
    <p:extLst>
      <p:ext uri="{BB962C8B-B14F-4D97-AF65-F5344CB8AC3E}">
        <p14:creationId xmlns:p14="http://schemas.microsoft.com/office/powerpoint/2010/main" val="22185110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708981"/>
          </a:xfrm>
        </p:spPr>
        <p:txBody>
          <a:bodyPr/>
          <a:lstStyle/>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根据短文内容，判断下列句子正</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误</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underlined phrase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give</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story means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放弃</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Chinese.</a:t>
            </a:r>
          </a:p>
          <a:p>
            <a:pPr hangingPunct="0">
              <a:spcAft>
                <a:spcPts val="0"/>
              </a:spcAft>
              <a:tabLst>
                <a:tab pos="630238" algn="l"/>
                <a:tab pos="1793875" algn="l"/>
                <a:tab pos="314960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 way to the top of the tree, the snail meets four animal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friends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22598" y="2637321"/>
            <a:ext cx="11089232"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由下文</a:t>
            </a:r>
            <a:r>
              <a:rPr lang="en-US" altLang="zh-CN" dirty="0">
                <a:cs typeface="Times New Roman" panose="02020603050405020304" pitchFamily="18" charset="0"/>
              </a:rPr>
              <a:t>“He climbs again, step by step</a:t>
            </a:r>
            <a:r>
              <a:rPr lang="en-US" altLang="zh-CN" dirty="0">
                <a:latin typeface="宋体" panose="02010600030101010101" pitchFamily="2" charset="-122"/>
                <a:cs typeface="Times New Roman" panose="02020603050405020304" pitchFamily="18" charset="0"/>
              </a:rPr>
              <a:t>.</a:t>
            </a:r>
            <a:r>
              <a:rPr lang="en-US" altLang="zh-CN" dirty="0">
                <a:cs typeface="Times New Roman" panose="02020603050405020304" pitchFamily="18" charset="0"/>
              </a:rPr>
              <a:t>”</a:t>
            </a:r>
            <a:r>
              <a:rPr lang="zh-CN" altLang="zh-CN" dirty="0">
                <a:cs typeface="Times New Roman" panose="02020603050405020304" pitchFamily="18" charset="0"/>
              </a:rPr>
              <a:t>可知，蜗牛听完蝴蝶的话又开始一步一步往上爬，说明它没有放弃，故填</a:t>
            </a:r>
            <a:r>
              <a:rPr lang="en-US" altLang="zh-CN" dirty="0">
                <a:cs typeface="Times New Roman" panose="02020603050405020304" pitchFamily="18" charset="0"/>
              </a:rPr>
              <a:t>T</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矩形 3"/>
          <p:cNvSpPr/>
          <p:nvPr/>
        </p:nvSpPr>
        <p:spPr>
          <a:xfrm>
            <a:off x="592322" y="5220983"/>
            <a:ext cx="11119508"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蜗牛在爬树的途中遇到了</a:t>
            </a:r>
            <a:r>
              <a:rPr lang="en-US" altLang="zh-CN" dirty="0" err="1">
                <a:cs typeface="Times New Roman" panose="02020603050405020304" pitchFamily="18" charset="0"/>
              </a:rPr>
              <a:t>monkey,butterfly,giraffe</a:t>
            </a:r>
            <a:r>
              <a:rPr lang="en-US" altLang="zh-CN" dirty="0">
                <a:cs typeface="Times New Roman" panose="02020603050405020304" pitchFamily="18" charset="0"/>
              </a:rPr>
              <a:t>,</a:t>
            </a:r>
            <a:r>
              <a:rPr lang="zh-CN" altLang="zh-CN" dirty="0">
                <a:cs typeface="Times New Roman" panose="02020603050405020304" pitchFamily="18" charset="0"/>
              </a:rPr>
              <a:t>一共三个动物朋友，故填</a:t>
            </a:r>
            <a:r>
              <a:rPr lang="en-US" altLang="zh-CN" dirty="0">
                <a:cs typeface="Times New Roman" panose="02020603050405020304" pitchFamily="18" charset="0"/>
              </a:rPr>
              <a:t>F</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956760" y="1494498"/>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56760" y="4140454"/>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076477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785652"/>
          </a:xfrm>
        </p:spPr>
        <p:txBody>
          <a:bodyPr/>
          <a:lstStyle/>
          <a:p>
            <a:pPr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the animal friends think that the little snail can climb to the top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tree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630238" algn="l"/>
                <a:tab pos="1793875" algn="l"/>
                <a:tab pos="314960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238" algn="l"/>
                <a:tab pos="1793875" algn="l"/>
                <a:tab pos="314960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last, the little snail reaches the top of the tree and sees the big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world.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50590" y="1925867"/>
            <a:ext cx="11296112"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句意</a:t>
            </a:r>
            <a:r>
              <a:rPr lang="en-US" altLang="zh-CN" dirty="0">
                <a:cs typeface="Times New Roman" panose="02020603050405020304" pitchFamily="18" charset="0"/>
              </a:rPr>
              <a:t>“</a:t>
            </a:r>
            <a:r>
              <a:rPr lang="zh-CN" altLang="zh-CN" dirty="0">
                <a:cs typeface="Times New Roman" panose="02020603050405020304" pitchFamily="18" charset="0"/>
              </a:rPr>
              <a:t>所有的动物朋友都认为蜗牛能爬到树顶</a:t>
            </a:r>
            <a:r>
              <a:rPr lang="en-US" altLang="zh-CN" dirty="0">
                <a:cs typeface="Times New Roman" panose="02020603050405020304" pitchFamily="18" charset="0"/>
              </a:rPr>
              <a:t>”</a:t>
            </a:r>
            <a:r>
              <a:rPr lang="zh-CN" altLang="zh-CN" dirty="0">
                <a:cs typeface="Times New Roman" panose="02020603050405020304" pitchFamily="18" charset="0"/>
              </a:rPr>
              <a:t>，这句表述是错的，短文中每次动物朋友都劝它不要爬了，认为它爬不到树顶，故填</a:t>
            </a:r>
            <a:r>
              <a:rPr lang="en-US" altLang="zh-CN" dirty="0">
                <a:cs typeface="Times New Roman" panose="02020603050405020304" pitchFamily="18" charset="0"/>
              </a:rPr>
              <a:t>F</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矩形 3"/>
          <p:cNvSpPr/>
          <p:nvPr/>
        </p:nvSpPr>
        <p:spPr>
          <a:xfrm>
            <a:off x="578445" y="4346520"/>
            <a:ext cx="11493425" cy="738664"/>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由短文最后一句可知，蜗牛最后爬上了树顶，也看到了大世界，故填</a:t>
            </a:r>
            <a:r>
              <a:rPr lang="en-US" altLang="zh-CN" dirty="0">
                <a:cs typeface="Times New Roman" panose="02020603050405020304" pitchFamily="18" charset="0"/>
              </a:rPr>
              <a:t>T</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949667" y="828086"/>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10630" y="3212976"/>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168853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84995"/>
          </a:xfrm>
        </p:spPr>
        <p:txBody>
          <a:bodyPr/>
          <a:lstStyle/>
          <a:p>
            <a:pPr algn="dist" hangingPunct="0">
              <a:spcAft>
                <a:spcPts val="0"/>
              </a:spcAft>
              <a:tabLst>
                <a:tab pos="630238" algn="l"/>
                <a:tab pos="1793875" algn="l"/>
                <a:tab pos="3149600" algn="l"/>
                <a:tab pos="639127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story, we know that nothing is difficult to the one who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1793875" algn="l"/>
                <a:tab pos="314960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would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 to try and we should never give up.</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694606" y="2131115"/>
            <a:ext cx="11017224"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通过这个故事，我们知道</a:t>
            </a:r>
            <a:r>
              <a:rPr lang="en-US" altLang="zh-CN" dirty="0">
                <a:cs typeface="Times New Roman" panose="02020603050405020304" pitchFamily="18" charset="0"/>
              </a:rPr>
              <a:t>“</a:t>
            </a:r>
            <a:r>
              <a:rPr lang="zh-CN" altLang="zh-CN" dirty="0">
                <a:cs typeface="Times New Roman" panose="02020603050405020304" pitchFamily="18" charset="0"/>
              </a:rPr>
              <a:t>世上无难事，只要肯登攀，不应该轻易放弃</a:t>
            </a:r>
            <a:r>
              <a:rPr lang="en-US" altLang="zh-CN" dirty="0">
                <a:cs typeface="Times New Roman" panose="02020603050405020304" pitchFamily="18" charset="0"/>
              </a:rPr>
              <a:t>”</a:t>
            </a:r>
            <a:r>
              <a:rPr lang="zh-CN" altLang="zh-CN" dirty="0">
                <a:cs typeface="Times New Roman" panose="02020603050405020304" pitchFamily="18" charset="0"/>
              </a:rPr>
              <a:t>，故填</a:t>
            </a:r>
            <a:r>
              <a:rPr lang="en-US" altLang="zh-CN" dirty="0">
                <a:cs typeface="Times New Roman" panose="02020603050405020304" pitchFamily="18" charset="0"/>
              </a:rPr>
              <a:t>T</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文本框 5"/>
          <p:cNvSpPr txBox="1"/>
          <p:nvPr/>
        </p:nvSpPr>
        <p:spPr>
          <a:xfrm>
            <a:off x="940049" y="836712"/>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388444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5667"/>
            <a:ext cx="11485848" cy="1384995"/>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a:t>
            </a:r>
            <a:r>
              <a:rPr lang="en-US"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snail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1486694" y="1445537"/>
            <a:ext cx="3017520" cy="478155"/>
          </a:xfrm>
          <a:prstGeom prst="rect">
            <a:avLst/>
          </a:prstGeom>
        </p:spPr>
      </p:pic>
      <p:sp>
        <p:nvSpPr>
          <p:cNvPr id="4" name="矩形 3"/>
          <p:cNvSpPr/>
          <p:nvPr/>
        </p:nvSpPr>
        <p:spPr>
          <a:xfrm>
            <a:off x="406574" y="1882529"/>
            <a:ext cx="6863630" cy="738664"/>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He is </a:t>
            </a:r>
            <a:r>
              <a:rPr lang="en-US" altLang="zh-CN">
                <a:cs typeface="Times New Roman" panose="02020603050405020304" pitchFamily="18" charset="0"/>
              </a:rPr>
              <a:t>very </a:t>
            </a:r>
            <a:r>
              <a:rPr lang="en-US" altLang="zh-CN" smtClean="0">
                <a:cs typeface="Times New Roman" panose="02020603050405020304" pitchFamily="18" charset="0"/>
              </a:rPr>
              <a:t>hard-working</a:t>
            </a:r>
            <a:r>
              <a:rPr lang="en-US" altLang="zh-CN" dirty="0">
                <a:latin typeface="宋体" panose="02010600030101010101" pitchFamily="2" charset="-122"/>
                <a:cs typeface="Times New Roman" panose="02020603050405020304" pitchFamily="18" charset="0"/>
              </a:rPr>
              <a:t>.</a:t>
            </a:r>
            <a:r>
              <a:rPr lang="zh-CN" altLang="zh-CN" dirty="0">
                <a:cs typeface="宋体" panose="02010600030101010101" pitchFamily="2" charset="-122"/>
              </a:rPr>
              <a:t>（</a:t>
            </a:r>
            <a:r>
              <a:rPr lang="zh-CN" altLang="zh-CN" dirty="0">
                <a:ea typeface="楷体" panose="02010609060101010101" pitchFamily="49" charset="-122"/>
                <a:cs typeface="Times New Roman" panose="02020603050405020304" pitchFamily="18" charset="0"/>
              </a:rPr>
              <a:t>答案不唯一</a:t>
            </a:r>
            <a:r>
              <a:rPr lang="zh-CN" altLang="zh-CN" dirty="0">
                <a:cs typeface="宋体" panose="02010600030101010101" pitchFamily="2" charset="-122"/>
              </a:rPr>
              <a:t>）</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021784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31325"/>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阅读</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Aunt Liu is ill. She is in the People’s Hospital. Xiao Ming’s mother tells him to take a basket of eggs to Aunt Liu. But Xiao Ming doesn’t know the way</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1198662" y="836712"/>
            <a:ext cx="2722220" cy="624311"/>
          </a:xfrm>
          <a:prstGeom prst="rect">
            <a:avLst/>
          </a:prstGeom>
        </p:spPr>
      </p:pic>
      <p:pic>
        <p:nvPicPr>
          <p:cNvPr id="4" name="tt49.jpg" descr="id:2147496989;FounderCES"/>
          <p:cNvPicPr/>
          <p:nvPr/>
        </p:nvPicPr>
        <p:blipFill>
          <a:blip r:embed="rId3"/>
          <a:stretch>
            <a:fillRect/>
          </a:stretch>
        </p:blipFill>
        <p:spPr>
          <a:xfrm>
            <a:off x="4689315" y="2777445"/>
            <a:ext cx="2828925" cy="2846705"/>
          </a:xfrm>
          <a:prstGeom prst="rect">
            <a:avLst/>
          </a:prstGeom>
        </p:spPr>
      </p:pic>
    </p:spTree>
    <p:extLst>
      <p:ext uri="{BB962C8B-B14F-4D97-AF65-F5344CB8AC3E}">
        <p14:creationId xmlns:p14="http://schemas.microsoft.com/office/powerpoint/2010/main" val="967848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way Xiao Ming sees an old man. The old man walks in front of him. He goes up and says, “Hi, old fellow ...” But the old man doesn’t answer him and walks on. Xiao Ming gets puzzled. Suddenly he understands why. It is not polite to say “old fellow” to an old man. Then he goes up to the old man again and asks, “Excuse me, Sir. Would you please tell me the way to the People’s Hospital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time the old man answers, “Well, go along this street, and then turn left. It’s just behind the post office.”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Xiao Ming thanks the old man and walks on. Soon he finds the hospital.</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028025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27609" y="1838614"/>
            <a:ext cx="11519093" cy="2022434"/>
          </a:xfrm>
          <a:prstGeom prst="rect">
            <a:avLst/>
          </a:prstGeom>
        </p:spPr>
      </p:pic>
      <p:sp>
        <p:nvSpPr>
          <p:cNvPr id="2" name="内容占位符 1"/>
          <p:cNvSpPr>
            <a:spLocks noGrp="1"/>
          </p:cNvSpPr>
          <p:nvPr>
            <p:ph idx="1"/>
          </p:nvPr>
        </p:nvSpPr>
        <p:spPr>
          <a:xfrm>
            <a:off x="360854" y="1687448"/>
            <a:ext cx="11485848" cy="2031325"/>
          </a:xfrm>
        </p:spPr>
        <p:txBody>
          <a:bodyPr/>
          <a:lstStyle/>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old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fellow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老家伙</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老头</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walk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继续走</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puzzled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ʌ</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zld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困惑的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迷惑不解</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understand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IPAPANNEW"/>
                <a:cs typeface="Times New Roman" panose="02020603050405020304" pitchFamily="18" charset="0"/>
              </a:rPr>
              <a:t>ˌ</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ʌ</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nd</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stænd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懂得</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理解</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polite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有礼貌的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客气的</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3"/>
          <a:stretch>
            <a:fillRect/>
          </a:stretch>
        </p:blipFill>
        <p:spPr>
          <a:xfrm>
            <a:off x="438257" y="1716418"/>
            <a:ext cx="1881814" cy="679409"/>
          </a:xfrm>
          <a:prstGeom prst="rect">
            <a:avLst/>
          </a:prstGeom>
        </p:spPr>
      </p:pic>
    </p:spTree>
    <p:extLst>
      <p:ext uri="{BB962C8B-B14F-4D97-AF65-F5344CB8AC3E}">
        <p14:creationId xmlns:p14="http://schemas.microsoft.com/office/powerpoint/2010/main" val="34032900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34831"/>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根据短文内容，判断下列句子正</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误</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Xiao Ming doesn’t know the way to the People’s Hospital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	          </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一开始</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Xiao Ming walks behind the old man.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polite to say “old fellow” to an old man.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Xiao Ming is a polite boy now.</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last, the old man tells the way to Xiao Ming.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02004" y="1484784"/>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10630" y="2755050"/>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20248" y="3403122"/>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10630" y="4075160"/>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10630" y="4716518"/>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400546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03177"/>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短文内容，画出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Xiao Ming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的路线，并确定医院和邮局的位置，用英文在方框中写出来</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1414686" y="841954"/>
            <a:ext cx="3397885" cy="527050"/>
          </a:xfrm>
          <a:prstGeom prst="rect">
            <a:avLst/>
          </a:prstGeom>
        </p:spPr>
      </p:pic>
      <p:pic>
        <p:nvPicPr>
          <p:cNvPr id="4" name="tt23a.jpg" descr="id:2147497017;FounderCES"/>
          <p:cNvPicPr/>
          <p:nvPr/>
        </p:nvPicPr>
        <p:blipFill>
          <a:blip r:embed="rId3"/>
          <a:stretch>
            <a:fillRect/>
          </a:stretch>
        </p:blipFill>
        <p:spPr>
          <a:xfrm>
            <a:off x="2494806" y="2145131"/>
            <a:ext cx="7178437" cy="4065538"/>
          </a:xfrm>
          <a:prstGeom prst="rect">
            <a:avLst/>
          </a:prstGeom>
        </p:spPr>
      </p:pic>
      <p:sp>
        <p:nvSpPr>
          <p:cNvPr id="5" name="矩形 4"/>
          <p:cNvSpPr/>
          <p:nvPr/>
        </p:nvSpPr>
        <p:spPr>
          <a:xfrm>
            <a:off x="7751390" y="1526077"/>
            <a:ext cx="2348720" cy="523220"/>
          </a:xfrm>
          <a:prstGeom prst="rect">
            <a:avLst/>
          </a:prstGeom>
        </p:spPr>
        <p:txBody>
          <a:bodyPr wrap="none">
            <a:spAutoFit/>
          </a:bodyPr>
          <a:lstStyle/>
          <a:p>
            <a:r>
              <a:rPr lang="zh-CN" altLang="zh-CN" dirty="0">
                <a:cs typeface="Times New Roman" panose="02020603050405020304" pitchFamily="18" charset="0"/>
              </a:rPr>
              <a:t>路线和位置略</a:t>
            </a:r>
            <a:endParaRPr lang="zh-CN" altLang="en-US" dirty="0"/>
          </a:p>
        </p:txBody>
      </p:sp>
    </p:spTree>
    <p:extLst>
      <p:ext uri="{BB962C8B-B14F-4D97-AF65-F5344CB8AC3E}">
        <p14:creationId xmlns:p14="http://schemas.microsoft.com/office/powerpoint/2010/main" val="452715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5909310"/>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Xiao Ming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不知道怎么去动物园，他应该怎么问路呢？请你编写一段对话</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r>
              <a:rPr lang="en-US" altLang="zh-CN" dirty="0" smtClean="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zh-CN" altLang="en-US" dirty="0"/>
          </a:p>
        </p:txBody>
      </p:sp>
      <p:pic>
        <p:nvPicPr>
          <p:cNvPr id="3" name="图片 2"/>
          <p:cNvPicPr>
            <a:picLocks noChangeAspect="1"/>
          </p:cNvPicPr>
          <p:nvPr/>
        </p:nvPicPr>
        <p:blipFill>
          <a:blip r:embed="rId2"/>
          <a:stretch>
            <a:fillRect/>
          </a:stretch>
        </p:blipFill>
        <p:spPr>
          <a:xfrm>
            <a:off x="1504852" y="851091"/>
            <a:ext cx="3870274" cy="550991"/>
          </a:xfrm>
          <a:prstGeom prst="rect">
            <a:avLst/>
          </a:prstGeom>
        </p:spPr>
      </p:pic>
      <p:sp>
        <p:nvSpPr>
          <p:cNvPr id="4" name="内容占位符 1"/>
          <p:cNvSpPr txBox="1">
            <a:spLocks/>
          </p:cNvSpPr>
          <p:nvPr/>
        </p:nvSpPr>
        <p:spPr bwMode="auto">
          <a:xfrm>
            <a:off x="406574" y="1981730"/>
            <a:ext cx="11089232"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A-Xiao </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Ming</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B-Policeman</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Excuse me, Sir</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Would you please tell me the way to the zoo</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Well, go along this street, and then turn left</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It’s just behind the park</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Thank you</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You are welcome</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宋体" panose="02010600030101010101" pitchFamily="2" charset="-122"/>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答案不唯一</a:t>
            </a:r>
            <a:r>
              <a:rPr lang="zh-CN" altLang="zh-CN" b="1" dirty="0">
                <a:solidFill>
                  <a:srgbClr val="FF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32521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stretch>
            <a:fillRect/>
          </a:stretch>
        </p:blipFill>
        <p:spPr>
          <a:xfrm>
            <a:off x="408889" y="991176"/>
            <a:ext cx="11518965" cy="4598064"/>
          </a:xfrm>
          <a:prstGeom prst="rect">
            <a:avLst/>
          </a:prstGeom>
        </p:spPr>
      </p:pic>
      <p:sp>
        <p:nvSpPr>
          <p:cNvPr id="5" name="内容占位符 4"/>
          <p:cNvSpPr>
            <a:spLocks noGrp="1"/>
          </p:cNvSpPr>
          <p:nvPr>
            <p:ph idx="1"/>
          </p:nvPr>
        </p:nvSpPr>
        <p:spPr>
          <a:xfrm>
            <a:off x="360854" y="972592"/>
            <a:ext cx="11485848" cy="4616648"/>
          </a:xfrm>
        </p:spPr>
        <p:txBody>
          <a:bodyPr/>
          <a:lstStyle/>
          <a:p>
            <a:pPr algn="ctr" hangingPunct="0">
              <a:spcAft>
                <a:spcPts val="0"/>
              </a:spcAft>
            </a:pPr>
            <a:r>
              <a:rPr lang="zh-CN" altLang="zh-CN" b="1" dirty="0">
                <a:latin typeface="Times New Roman" panose="02020603050405020304" pitchFamily="18" charset="0"/>
                <a:ea typeface="黑体" panose="02010609060101010101" pitchFamily="49" charset="-122"/>
                <a:cs typeface="Times New Roman" panose="02020603050405020304" pitchFamily="18" charset="0"/>
              </a:rPr>
              <a:t>写作中编写问路对话的技巧</a:t>
            </a:r>
            <a:endParaRPr lang="zh-CN" altLang="zh-CN" sz="105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使用礼貌用语</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在问路场景中</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礼貌用语是基础。通常以</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Excuse</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me</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开头</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表达歉意并引起对方注意</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结尾用</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Thank</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you</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Thanks</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lot</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表达感谢。</a:t>
            </a:r>
            <a:endParaRPr lang="zh-CN" altLang="zh-CN" sz="105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明确逻辑层次</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问路对话一般遵循</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提出问题</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获取指引</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确认信息</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的逻辑。先表明自己要去的目的地</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对方给出路线指引后</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问路者可通过重复关键信息或提问确认</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防止误解</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406574" y="975141"/>
            <a:ext cx="1837825" cy="581651"/>
          </a:xfrm>
          <a:prstGeom prst="rect">
            <a:avLst/>
          </a:prstGeom>
        </p:spPr>
      </p:pic>
    </p:spTree>
    <p:extLst>
      <p:ext uri="{BB962C8B-B14F-4D97-AF65-F5344CB8AC3E}">
        <p14:creationId xmlns:p14="http://schemas.microsoft.com/office/powerpoint/2010/main" val="1036235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369480" y="1052736"/>
            <a:ext cx="11485848" cy="4032448"/>
          </a:xfrm>
          <a:prstGeom prst="rect">
            <a:avLst/>
          </a:prstGeom>
        </p:spPr>
      </p:pic>
      <p:sp>
        <p:nvSpPr>
          <p:cNvPr id="5" name="内容占位符 4"/>
          <p:cNvSpPr>
            <a:spLocks noGrp="1"/>
          </p:cNvSpPr>
          <p:nvPr>
            <p:ph idx="1"/>
          </p:nvPr>
        </p:nvSpPr>
        <p:spPr>
          <a:xfrm>
            <a:off x="360854" y="746120"/>
            <a:ext cx="11485848" cy="4212692"/>
          </a:xfrm>
        </p:spPr>
        <p:txBody>
          <a:bodyPr/>
          <a:lstStyle/>
          <a:p>
            <a:pPr algn="ctr" hangingPunct="0">
              <a:spcAft>
                <a:spcPts val="0"/>
              </a:spcAft>
            </a:pPr>
            <a:endParaRPr lang="zh-CN" altLang="zh-CN" sz="105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设计清晰的路线指引</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指路部分是对话核心</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应按照一定逻辑顺序描述路线</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比如从近到远、先方向后具体地点。表示方位的词汇有</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go</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straight</a:t>
            </a:r>
            <a:r>
              <a:rPr lang="zh-CN" altLang="zh-CN" b="1" dirty="0">
                <a:latin typeface="Times New Roman" panose="02020603050405020304" pitchFamily="18" charset="0"/>
                <a:ea typeface="宋体" panose="02010600030101010101" pitchFamily="2" charset="-122"/>
                <a:cs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直走</a:t>
            </a:r>
            <a:r>
              <a:rPr lang="zh-CN" altLang="zh-CN" b="1" dirty="0">
                <a:latin typeface="Times New Roman" panose="02020603050405020304" pitchFamily="18" charset="0"/>
                <a:ea typeface="宋体" panose="02010600030101010101" pitchFamily="2" charset="-122"/>
                <a:cs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turn</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left/right</a:t>
            </a:r>
            <a:r>
              <a:rPr lang="zh-CN" altLang="zh-CN" b="1" dirty="0">
                <a:latin typeface="Times New Roman" panose="02020603050405020304" pitchFamily="18" charset="0"/>
                <a:ea typeface="宋体" panose="02010600030101010101" pitchFamily="2" charset="-122"/>
                <a:cs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向左</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右转</a:t>
            </a:r>
            <a:r>
              <a:rPr lang="zh-CN" altLang="zh-CN" b="1" dirty="0">
                <a:latin typeface="Times New Roman" panose="02020603050405020304" pitchFamily="18" charset="0"/>
                <a:ea typeface="宋体" panose="02010600030101010101" pitchFamily="2" charset="-122"/>
                <a:cs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end</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of</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the</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street</a:t>
            </a:r>
            <a:r>
              <a:rPr lang="zh-CN" altLang="zh-CN" b="1" dirty="0">
                <a:latin typeface="Times New Roman" panose="02020603050405020304" pitchFamily="18" charset="0"/>
                <a:ea typeface="宋体" panose="02010600030101010101" pitchFamily="2" charset="-122"/>
                <a:cs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在街道尽头</a:t>
            </a:r>
            <a:r>
              <a:rPr lang="zh-CN" altLang="zh-CN" b="1" dirty="0">
                <a:latin typeface="Times New Roman" panose="02020603050405020304" pitchFamily="18" charset="0"/>
                <a:ea typeface="宋体" panose="02010600030101010101" pitchFamily="2" charset="-122"/>
                <a:cs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next</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to</a:t>
            </a:r>
            <a:r>
              <a:rPr lang="zh-CN" altLang="zh-CN" b="1" dirty="0">
                <a:latin typeface="Times New Roman" panose="02020603050405020304" pitchFamily="18" charset="0"/>
                <a:ea typeface="宋体" panose="02010600030101010101" pitchFamily="2" charset="-122"/>
                <a:cs typeface="宋体" panose="02010600030101010101" pitchFamily="2" charset="-122"/>
              </a:rPr>
              <a:t>（</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紧挨着</a:t>
            </a:r>
            <a:r>
              <a:rPr lang="zh-CN" altLang="zh-CN" b="1" dirty="0">
                <a:latin typeface="Times New Roman" panose="02020603050405020304" pitchFamily="18" charset="0"/>
                <a:ea typeface="宋体" panose="02010600030101010101" pitchFamily="2" charset="-122"/>
                <a:cs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使用连接词</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运用连接词使对话更流畅</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first</a:t>
            </a:r>
            <a:r>
              <a:rPr lang="zh-CN" altLang="zh-CN" b="1" dirty="0">
                <a:latin typeface="Times New Roman" panose="02020603050405020304" pitchFamily="18" charset="0"/>
                <a:ea typeface="宋体" panose="02010600030101010101" pitchFamily="2" charset="-122"/>
                <a:cs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首先</a:t>
            </a:r>
            <a:r>
              <a:rPr lang="zh-CN" altLang="zh-CN" b="1" dirty="0">
                <a:latin typeface="Times New Roman" panose="02020603050405020304" pitchFamily="18" charset="0"/>
                <a:ea typeface="宋体" panose="02010600030101010101" pitchFamily="2" charset="-122"/>
                <a:cs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then</a:t>
            </a:r>
            <a:r>
              <a:rPr lang="zh-CN" altLang="zh-CN" b="1" dirty="0">
                <a:latin typeface="Times New Roman" panose="02020603050405020304" pitchFamily="18" charset="0"/>
                <a:ea typeface="宋体" panose="02010600030101010101" pitchFamily="2" charset="-122"/>
                <a:cs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然后</a:t>
            </a:r>
            <a:r>
              <a:rPr lang="zh-CN" altLang="zh-CN" b="1" dirty="0">
                <a:latin typeface="Times New Roman" panose="02020603050405020304" pitchFamily="18" charset="0"/>
                <a:ea typeface="宋体" panose="02010600030101010101" pitchFamily="2" charset="-122"/>
                <a:cs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dirty="0">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that</a:t>
            </a:r>
            <a:r>
              <a:rPr lang="zh-CN" altLang="zh-CN" b="1" dirty="0">
                <a:latin typeface="Times New Roman" panose="02020603050405020304" pitchFamily="18" charset="0"/>
                <a:ea typeface="宋体" panose="02010600030101010101" pitchFamily="2" charset="-122"/>
                <a:cs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在那之后</a:t>
            </a:r>
            <a:r>
              <a:rPr lang="zh-CN" altLang="zh-CN" b="1" dirty="0">
                <a:latin typeface="Times New Roman" panose="02020603050405020304" pitchFamily="18" charset="0"/>
                <a:ea typeface="宋体" panose="02010600030101010101" pitchFamily="2" charset="-122"/>
                <a:cs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finally</a:t>
            </a:r>
            <a:r>
              <a:rPr lang="zh-CN" altLang="zh-CN" b="1" dirty="0">
                <a:latin typeface="Times New Roman" panose="02020603050405020304" pitchFamily="18" charset="0"/>
                <a:ea typeface="宋体" panose="02010600030101010101" pitchFamily="2" charset="-122"/>
                <a:cs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最后</a:t>
            </a:r>
            <a:r>
              <a:rPr lang="zh-CN" altLang="zh-CN" b="1" dirty="0">
                <a:latin typeface="Times New Roman" panose="02020603050405020304" pitchFamily="18" charset="0"/>
                <a:ea typeface="宋体" panose="02010600030101010101" pitchFamily="2" charset="-122"/>
                <a:cs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等</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05736013"/>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TotalTime>
  <Words>571</Words>
  <Application>Microsoft Office PowerPoint</Application>
  <PresentationFormat>自定义</PresentationFormat>
  <Paragraphs>80</Paragraphs>
  <Slides>17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17</vt:i4>
      </vt:variant>
    </vt:vector>
  </HeadingPairs>
  <TitlesOfParts>
    <vt:vector size="25" baseType="lpstr">
      <vt:lpstr>IPAPANNEW</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342</cp:revision>
  <dcterms:created xsi:type="dcterms:W3CDTF">2020-11-06T05:24:00Z</dcterms:created>
  <dcterms:modified xsi:type="dcterms:W3CDTF">2025-05-27T10:44:03Z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